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91" r:id="rId2"/>
    <p:sldId id="292" r:id="rId3"/>
    <p:sldId id="259" r:id="rId4"/>
    <p:sldId id="270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1" r:id="rId13"/>
    <p:sldId id="273" r:id="rId14"/>
    <p:sldId id="274" r:id="rId15"/>
    <p:sldId id="276" r:id="rId16"/>
    <p:sldId id="282" r:id="rId17"/>
    <p:sldId id="277" r:id="rId18"/>
    <p:sldId id="280" r:id="rId19"/>
    <p:sldId id="281" r:id="rId20"/>
    <p:sldId id="283" r:id="rId21"/>
    <p:sldId id="288" r:id="rId22"/>
    <p:sldId id="290" r:id="rId23"/>
    <p:sldId id="284" r:id="rId24"/>
    <p:sldId id="286" r:id="rId25"/>
    <p:sldId id="287" r:id="rId26"/>
    <p:sldId id="29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97DA5-91A8-4EAE-A15E-4890C289955C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6991-49E1-4D97-9FED-FC9EEECC7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70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Hudba – Hospodine, pomiluj </a:t>
            </a:r>
            <a:r>
              <a:rPr lang="cs-CZ" dirty="0" err="1" smtClean="0"/>
              <a:t>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6991-49E1-4D97-9FED-FC9EEECC79A1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530C-314C-49D1-A35E-8C1F0CF7B97C}" type="datetime1">
              <a:rPr lang="cs-CZ" smtClean="0"/>
              <a:t>19.5.2013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F4-8249-45F3-ABD0-7BC684B6497D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AF5C-B8F6-439F-8B5C-47EE790CEE29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C80FFB-4CC2-416D-88E7-1D8700D0C33D}" type="datetime1">
              <a:rPr lang="cs-CZ" smtClean="0"/>
              <a:t>19.5.2013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A1B2-5487-4E7A-95FB-E6B25E0ED59D}" type="datetime1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DD4A-52FA-440F-9431-BAFF2087BDC1}" type="datetime1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E605-4C77-4E18-90D9-FED4AED50B80}" type="datetime1">
              <a:rPr lang="cs-CZ" smtClean="0"/>
              <a:t>19.5.2013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89FE-3695-4F4F-B0E7-1E5CE8479747}" type="datetime1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E529-309D-4D58-8FB2-AF01781E9C91}" type="datetime1">
              <a:rPr lang="cs-CZ" smtClean="0"/>
              <a:t>19.5.2013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DF12C1-9847-4D80-92C5-978AB46F3BA6}" type="datetime1">
              <a:rPr lang="cs-CZ" smtClean="0"/>
              <a:t>19.5.2013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650-18FC-4861-B8DF-C90882F23718}" type="datetime1">
              <a:rPr lang="cs-CZ" smtClean="0"/>
              <a:t>19.5.2013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468A08-E74A-46DF-BD38-1ADDDA5A288F}" type="datetime1">
              <a:rPr lang="cs-CZ" smtClean="0"/>
              <a:t>19.5.2013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F184BA-1BAB-46F7-852F-31C614B96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cs-cz/images/results.aspx?qu=hrad&amp;ex=1#ai:MC900228851|mt:1|" TargetMode="External"/><Relationship Id="rId3" Type="http://schemas.openxmlformats.org/officeDocument/2006/relationships/hyperlink" Target="http://office.microsoft.com/cs-cz/images/results.aspx?qu=klenba&amp;ex=1#ai:MP900399304|" TargetMode="External"/><Relationship Id="rId7" Type="http://schemas.openxmlformats.org/officeDocument/2006/relationships/hyperlink" Target="http://www.clker.com/clipart-15379.html" TargetMode="External"/><Relationship Id="rId12" Type="http://schemas.openxmlformats.org/officeDocument/2006/relationships/hyperlink" Target="http://office.microsoft.com/cs-cz/images/results.aspx?qu=Praha&amp;ex=1#ai:MP900407139|" TargetMode="External"/><Relationship Id="rId2" Type="http://schemas.openxmlformats.org/officeDocument/2006/relationships/hyperlink" Target="http://office.microsoft.com/cs-cz/images/results.aspx?qu=sloup&amp;ex=1#ai:MC900013285|mt:1|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-round-tower1.html" TargetMode="External"/><Relationship Id="rId11" Type="http://schemas.openxmlformats.org/officeDocument/2006/relationships/hyperlink" Target="http://office.microsoft.com/cs-cz/images/results.aspx?qu=hudba&amp;ex=1#ai:MC900441798|" TargetMode="External"/><Relationship Id="rId5" Type="http://schemas.openxmlformats.org/officeDocument/2006/relationships/hyperlink" Target="http://www.clker.com/clipart-12793.html" TargetMode="External"/><Relationship Id="rId10" Type="http://schemas.openxmlformats.org/officeDocument/2006/relationships/hyperlink" Target="http://office.microsoft.com/cs-cz/images/results.aspx?qu=kniha&amp;ex=1#ai:MC900441734|mt:1|" TargetMode="External"/><Relationship Id="rId4" Type="http://schemas.openxmlformats.org/officeDocument/2006/relationships/hyperlink" Target="http://office.microsoft.com/cs-cz/images/results.aspx?qu=kostel&amp;ex=1#ai:MC900434848|mt:1|" TargetMode="External"/><Relationship Id="rId9" Type="http://schemas.openxmlformats.org/officeDocument/2006/relationships/hyperlink" Target="http://office.microsoft.com/cs-cz/images/results.aspx?qu=hlavice&amp;ex=1#ai:MC900387195|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804842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20" y="4761344"/>
            <a:ext cx="721731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7" y="260648"/>
            <a:ext cx="116416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3" y="1844824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 vzdělávacího materiálu: Český středověk</a:t>
            </a:r>
          </a:p>
          <a:p>
            <a:r>
              <a:rPr lang="cs-CZ" dirty="0" smtClean="0"/>
              <a:t>Číslo </a:t>
            </a:r>
            <a:r>
              <a:rPr lang="cs-CZ" dirty="0"/>
              <a:t>materiálu v sadě, (šablona, sada): </a:t>
            </a:r>
            <a:r>
              <a:rPr lang="cs-CZ" dirty="0" smtClean="0"/>
              <a:t>VY_32_INOVACE _05</a:t>
            </a:r>
          </a:p>
          <a:p>
            <a:r>
              <a:rPr lang="cs-CZ" dirty="0" smtClean="0"/>
              <a:t>Autor </a:t>
            </a:r>
            <a:r>
              <a:rPr lang="cs-CZ" dirty="0"/>
              <a:t>materiálu: </a:t>
            </a:r>
            <a:r>
              <a:rPr lang="cs-CZ" dirty="0" smtClean="0"/>
              <a:t>Mgr. Lucie Plechatá</a:t>
            </a:r>
            <a:r>
              <a:rPr lang="cs-CZ" dirty="0"/>
              <a:t>	</a:t>
            </a:r>
          </a:p>
          <a:p>
            <a:r>
              <a:rPr lang="cs-CZ" dirty="0" smtClean="0"/>
              <a:t>Vzdělávací </a:t>
            </a:r>
            <a:r>
              <a:rPr lang="cs-CZ" dirty="0"/>
              <a:t>oblast, vzdělávací obor, vyučovací předmět, ročník/y: </a:t>
            </a:r>
            <a:endParaRPr lang="cs-CZ" dirty="0" smtClean="0"/>
          </a:p>
          <a:p>
            <a:r>
              <a:rPr lang="cs-CZ" dirty="0" smtClean="0"/>
              <a:t>Člověk a společnost, dějepis, </a:t>
            </a:r>
            <a:r>
              <a:rPr lang="cs-CZ" dirty="0"/>
              <a:t>7</a:t>
            </a:r>
            <a:r>
              <a:rPr lang="cs-CZ" dirty="0" smtClean="0"/>
              <a:t>. ročník</a:t>
            </a:r>
          </a:p>
          <a:p>
            <a:r>
              <a:rPr lang="cs-CZ" dirty="0" smtClean="0"/>
              <a:t>Téma</a:t>
            </a:r>
            <a:r>
              <a:rPr lang="cs-CZ" dirty="0"/>
              <a:t>: </a:t>
            </a:r>
            <a:r>
              <a:rPr lang="cs-CZ" dirty="0" smtClean="0"/>
              <a:t>Románská kultura v Čechách</a:t>
            </a:r>
            <a:endParaRPr lang="cs-CZ" dirty="0"/>
          </a:p>
          <a:p>
            <a:r>
              <a:rPr lang="cs-CZ" dirty="0" smtClean="0"/>
              <a:t>Anotace: Žáci se seznámí se základními prvky a stavbami románské kultury na našem území. </a:t>
            </a:r>
          </a:p>
          <a:p>
            <a:r>
              <a:rPr lang="cs-CZ" dirty="0" smtClean="0"/>
              <a:t>Materiál </a:t>
            </a:r>
            <a:r>
              <a:rPr lang="cs-CZ" dirty="0"/>
              <a:t>byl vytvořen (datum, období): </a:t>
            </a:r>
            <a:r>
              <a:rPr lang="cs-CZ" dirty="0" smtClean="0"/>
              <a:t>15. 1. 2012</a:t>
            </a:r>
            <a:endParaRPr lang="cs-CZ" dirty="0" smtClean="0"/>
          </a:p>
          <a:p>
            <a:r>
              <a:rPr lang="cs-CZ" dirty="0" smtClean="0"/>
              <a:t>Ověření ve výuce: </a:t>
            </a:r>
            <a:r>
              <a:rPr lang="cs-CZ" dirty="0" smtClean="0"/>
              <a:t>19. 1. </a:t>
            </a:r>
            <a:r>
              <a:rPr lang="cs-CZ" smtClean="0"/>
              <a:t>2012</a:t>
            </a:r>
            <a:r>
              <a:rPr lang="cs-CZ" smtClean="0"/>
              <a:t>, </a:t>
            </a:r>
            <a:r>
              <a:rPr lang="cs-CZ" dirty="0" smtClean="0"/>
              <a:t>7. </a:t>
            </a:r>
            <a:r>
              <a:rPr lang="cs-CZ" dirty="0"/>
              <a:t>B</a:t>
            </a:r>
            <a:r>
              <a:rPr lang="cs-CZ" dirty="0" smtClean="0"/>
              <a:t>, Mgr. Lucie Plechatá</a:t>
            </a:r>
            <a:r>
              <a:rPr lang="cs-CZ" dirty="0"/>
              <a:t>			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22064"/>
            <a:ext cx="5760640" cy="365125"/>
          </a:xfrm>
        </p:spPr>
        <p:txBody>
          <a:bodyPr/>
          <a:lstStyle/>
          <a:p>
            <a:r>
              <a:rPr lang="cs-CZ" dirty="0" smtClean="0"/>
              <a:t>VY_32_INOVACE_05_Románská kultura v Čechách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7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Stavby církevní zahrnovaly </a:t>
            </a:r>
            <a:r>
              <a:rPr lang="cs-CZ" dirty="0" smtClean="0">
                <a:solidFill>
                  <a:srgbClr val="FFFF00"/>
                </a:solidFill>
              </a:rPr>
              <a:t>kostely a kláštery</a:t>
            </a:r>
            <a:r>
              <a:rPr lang="cs-CZ" dirty="0" smtClean="0"/>
              <a:t>, panovníci a šlechta si budovali </a:t>
            </a:r>
            <a:r>
              <a:rPr lang="cs-CZ" dirty="0" smtClean="0">
                <a:solidFill>
                  <a:srgbClr val="FFFF00"/>
                </a:solidFill>
              </a:rPr>
              <a:t>hrady</a:t>
            </a:r>
            <a:r>
              <a:rPr lang="cs-CZ" dirty="0" smtClean="0"/>
              <a:t>, měšťané  stavěli </a:t>
            </a:r>
            <a:r>
              <a:rPr lang="cs-CZ" dirty="0" smtClean="0">
                <a:solidFill>
                  <a:srgbClr val="FFFF00"/>
                </a:solidFill>
              </a:rPr>
              <a:t>hradby s branami, </a:t>
            </a:r>
            <a:r>
              <a:rPr lang="cs-CZ" dirty="0" smtClean="0"/>
              <a:t>domy a věže.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Architektura – typy staveb</a:t>
            </a:r>
            <a:endParaRPr lang="cs-CZ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ek 4" descr="MC9004348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643314"/>
            <a:ext cx="2160000" cy="2160000"/>
          </a:xfrm>
          <a:prstGeom prst="rect">
            <a:avLst/>
          </a:prstGeom>
        </p:spPr>
      </p:pic>
      <p:pic>
        <p:nvPicPr>
          <p:cNvPr id="6" name="Obrázek 5" descr="vě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143248"/>
            <a:ext cx="1184400" cy="1692000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63314"/>
            <a:ext cx="2820895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1176422"/>
            <a:ext cx="767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Baziliky</a:t>
            </a:r>
          </a:p>
          <a:p>
            <a:r>
              <a:rPr lang="cs-CZ" sz="2400" dirty="0" smtClean="0"/>
              <a:t>Velké románské kostely měly obdélníkový půdorys a tři lodě, které oddělovaly řady kamenných sloupů. Hlavní loď mívala rovný  strop ze dřeva. Způsob těchto velkých kostelních staveb se k nám rozšířil ze západu.</a:t>
            </a:r>
          </a:p>
          <a:p>
            <a:r>
              <a:rPr lang="cs-CZ" sz="2400" dirty="0" smtClean="0"/>
              <a:t>Ve starověkém Římě sloužily baziliky původně jako tržnice, později se staly shromaždištěm křesťanů.</a:t>
            </a:r>
          </a:p>
          <a:p>
            <a:r>
              <a:rPr lang="cs-CZ" sz="2400" dirty="0"/>
              <a:t>Bazilika sv. Jiří na Pražském hradě založena knížetem Václavem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Bazilika sv. </a:t>
            </a:r>
            <a:r>
              <a:rPr lang="cs-CZ" sz="2400" dirty="0" smtClean="0"/>
              <a:t>Prokopa v </a:t>
            </a:r>
            <a:r>
              <a:rPr lang="cs-CZ" sz="2400" dirty="0"/>
              <a:t>Třebíči</a:t>
            </a:r>
          </a:p>
          <a:p>
            <a:endParaRPr lang="cs-CZ" sz="2400" dirty="0"/>
          </a:p>
          <a:p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429124" y="56809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Románské kostely</a:t>
            </a:r>
            <a:endParaRPr lang="cs-CZ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7" name="Obrázek 6" descr="MC9004348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59" y="4438352"/>
            <a:ext cx="2088000" cy="20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4480" y="642918"/>
            <a:ext cx="62807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Románské kostely - rotunda</a:t>
            </a:r>
            <a:endParaRPr lang="cs-CZ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54858" y="1412776"/>
            <a:ext cx="38605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Rotunda</a:t>
            </a:r>
            <a:r>
              <a:rPr lang="cs-CZ" sz="2800" dirty="0" smtClean="0"/>
              <a:t> – kostel s kruhovým půdorysem se k nám dostal z V Evropy, býval doplněn 1 – 4 apsidami (půlkruhovými výklenky s oltáři.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479" r="15982" b="12277"/>
          <a:stretch/>
        </p:blipFill>
        <p:spPr>
          <a:xfrm>
            <a:off x="395536" y="1700808"/>
            <a:ext cx="4117533" cy="396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54858" y="5445224"/>
            <a:ext cx="39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Model rotundy sv. </a:t>
            </a:r>
            <a:r>
              <a:rPr lang="cs-CZ" dirty="0"/>
              <a:t>K</a:t>
            </a:r>
            <a:r>
              <a:rPr lang="cs-CZ" dirty="0" smtClean="0"/>
              <a:t>ateřiny ve Znojmě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5214950"/>
            <a:ext cx="435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Rotunda sv. Kateřiny ve Znojmě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57817" y="1214422"/>
            <a:ext cx="328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Rotunda sv. Kříže v Praze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790" r="16022" b="15625"/>
          <a:stretch/>
        </p:blipFill>
        <p:spPr>
          <a:xfrm>
            <a:off x="717239" y="548680"/>
            <a:ext cx="3169993" cy="421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b="8140"/>
          <a:stretch/>
        </p:blipFill>
        <p:spPr>
          <a:xfrm>
            <a:off x="5137873" y="2276872"/>
            <a:ext cx="3407451" cy="37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332656"/>
            <a:ext cx="3935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Rotunda sv. Martina na Vyšehradě</a:t>
            </a:r>
            <a:endParaRPr lang="cs-CZ" sz="2400" dirty="0"/>
          </a:p>
        </p:txBody>
      </p:sp>
      <p:pic>
        <p:nvPicPr>
          <p:cNvPr id="30724" name="Picture 4" descr="http://www.boheminium.cz/images/%C5%98%C3%ADp/rip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4057300" cy="4860000"/>
          </a:xfrm>
          <a:prstGeom prst="round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628" y="5643578"/>
            <a:ext cx="327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Rotunda sv. Jiří na Řípu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0918"/>
            <a:ext cx="3024000" cy="40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857232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Praze se dochoval </a:t>
            </a:r>
            <a:r>
              <a:rPr lang="cs-CZ" sz="2400" dirty="0" smtClean="0">
                <a:solidFill>
                  <a:srgbClr val="FFFF00"/>
                </a:solidFill>
              </a:rPr>
              <a:t>palác knížete Soběslava </a:t>
            </a:r>
            <a:r>
              <a:rPr lang="cs-CZ" sz="2400" dirty="0" smtClean="0"/>
              <a:t>pod Vladislavským sálem na Pražském hradě.</a:t>
            </a:r>
          </a:p>
          <a:p>
            <a:r>
              <a:rPr lang="cs-CZ" sz="2400" dirty="0" smtClean="0"/>
              <a:t>V blízkosti velkých tržišť, jaké byly např. v Praze, si stavěli </a:t>
            </a:r>
            <a:r>
              <a:rPr lang="cs-CZ" sz="2400" dirty="0" smtClean="0">
                <a:solidFill>
                  <a:srgbClr val="FFFF00"/>
                </a:solidFill>
              </a:rPr>
              <a:t>kamenné domy </a:t>
            </a:r>
            <a:r>
              <a:rPr lang="cs-CZ" sz="2400" dirty="0" smtClean="0"/>
              <a:t>i bohatí obchodníci.</a:t>
            </a:r>
          </a:p>
          <a:p>
            <a:r>
              <a:rPr lang="cs-CZ" sz="2400" dirty="0" smtClean="0"/>
              <a:t>Roku 1172 byl v Praze přes Vltavu dostavěn první kamenný </a:t>
            </a:r>
            <a:r>
              <a:rPr lang="cs-CZ" sz="2400" dirty="0" smtClean="0">
                <a:solidFill>
                  <a:srgbClr val="FFFF00"/>
                </a:solidFill>
              </a:rPr>
              <a:t>most</a:t>
            </a:r>
            <a:r>
              <a:rPr lang="cs-CZ" sz="2400" dirty="0" smtClean="0"/>
              <a:t>, který svou mohutností neměl ve střední Evropě obdoby. Podle jména české kněžny (manželky Vladislava II.) se nazýval </a:t>
            </a:r>
            <a:r>
              <a:rPr lang="cs-CZ" sz="2400" dirty="0" smtClean="0">
                <a:solidFill>
                  <a:srgbClr val="FFFF00"/>
                </a:solidFill>
              </a:rPr>
              <a:t>Juditin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3" name="Obrázek 2" descr="MC900382581.JPG"/>
          <p:cNvPicPr>
            <a:picLocks noChangeAspect="1"/>
          </p:cNvPicPr>
          <p:nvPr/>
        </p:nvPicPr>
        <p:blipFill>
          <a:blip r:embed="rId2"/>
          <a:srcRect t="12494" b="6661"/>
          <a:stretch>
            <a:fillRect/>
          </a:stretch>
        </p:blipFill>
        <p:spPr>
          <a:xfrm>
            <a:off x="5220072" y="3894326"/>
            <a:ext cx="3028006" cy="2448000"/>
          </a:xfrm>
          <a:prstGeom prst="ellipse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824513"/>
            <a:ext cx="7429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Příkladem románského hradu na našem území je </a:t>
            </a:r>
            <a:r>
              <a:rPr lang="cs-CZ" sz="2800" dirty="0" smtClean="0">
                <a:solidFill>
                  <a:srgbClr val="FFFF00"/>
                </a:solidFill>
              </a:rPr>
              <a:t>hrad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Přimda</a:t>
            </a:r>
            <a:r>
              <a:rPr lang="cs-CZ" sz="2800" dirty="0" smtClean="0"/>
              <a:t> –v podobě velké obytné věže – </a:t>
            </a:r>
            <a:r>
              <a:rPr lang="cs-CZ" sz="2800" dirty="0" smtClean="0">
                <a:solidFill>
                  <a:srgbClr val="FFFF00"/>
                </a:solidFill>
              </a:rPr>
              <a:t>donjonu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Jde o zcela cizorodý prvek na českém území,  postaven vlastně z německé strany nelegálně - překročením pomezního hvozdu oddělujícího Čechy od Horní Falce.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57683"/>
            <a:ext cx="44938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595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Sochy i obrazy měly věřícím </a:t>
            </a:r>
          </a:p>
          <a:p>
            <a:pPr>
              <a:buNone/>
            </a:pPr>
            <a:r>
              <a:rPr lang="cs-CZ" dirty="0" smtClean="0"/>
              <a:t>   pomoci pochopit křesťanskou víru.</a:t>
            </a:r>
          </a:p>
          <a:p>
            <a:r>
              <a:rPr lang="cs-CZ" dirty="0" smtClean="0"/>
              <a:t>Výzdoba nahrazovala knihy, protože velká většina Evropanů v raném středověku neuměla číst. </a:t>
            </a:r>
          </a:p>
          <a:p>
            <a:r>
              <a:rPr lang="cs-CZ" dirty="0" smtClean="0"/>
              <a:t>Sochaři a malíři se nesnažili o přesné zachycení přírody nebo člověka. Často naopak zdůrazňovali nadpozemské rysy Ježíše Krista a svatých. Sochaři častěji tesali kamenné reliéfy , vzácněji vytvářeli volně stojící či kamenné sochy.</a:t>
            </a:r>
          </a:p>
          <a:p>
            <a:r>
              <a:rPr lang="cs-CZ" dirty="0" smtClean="0"/>
              <a:t>Nejvíce bývaly zdobeny vchody do kostelů, vstupní portály, uvnitř kostelů pak hlavice sloupů.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14932" cy="1219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Malířství a sochařství</a:t>
            </a:r>
            <a:endParaRPr lang="cs-CZ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06" y="404664"/>
            <a:ext cx="1585625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404664"/>
            <a:ext cx="76009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Románskou kulturu rozvíjeli především </a:t>
            </a:r>
            <a:r>
              <a:rPr lang="cs-CZ" sz="2800" dirty="0" smtClean="0">
                <a:solidFill>
                  <a:srgbClr val="FFFF00"/>
                </a:solidFill>
              </a:rPr>
              <a:t>kněží a mniši </a:t>
            </a:r>
            <a:r>
              <a:rPr lang="cs-CZ" sz="2800" dirty="0" smtClean="0"/>
              <a:t>v klášterech, protože ti byli často jedinými lidmi, kteří uměli číst a psát a měli i další vzdělání.</a:t>
            </a:r>
          </a:p>
          <a:p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Školy</a:t>
            </a:r>
            <a:r>
              <a:rPr lang="cs-CZ" sz="2800" dirty="0" smtClean="0"/>
              <a:t> se zřizovaly </a:t>
            </a:r>
            <a:r>
              <a:rPr lang="cs-CZ" sz="2800" dirty="0" smtClean="0">
                <a:solidFill>
                  <a:srgbClr val="FFFF00"/>
                </a:solidFill>
              </a:rPr>
              <a:t>při biskupstvích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 a v klášterech</a:t>
            </a:r>
            <a:r>
              <a:rPr lang="cs-CZ" sz="2800" dirty="0" smtClean="0"/>
              <a:t>. Sloužily hlavně </a:t>
            </a:r>
            <a:r>
              <a:rPr lang="cs-CZ" sz="2800" dirty="0" smtClean="0">
                <a:solidFill>
                  <a:srgbClr val="FFFF00"/>
                </a:solidFill>
              </a:rPr>
              <a:t>výchově duchovenstva.</a:t>
            </a:r>
          </a:p>
          <a:p>
            <a:r>
              <a:rPr lang="cs-CZ" sz="2800" dirty="0" smtClean="0"/>
              <a:t>Vyučovalo se a psalo </a:t>
            </a:r>
            <a:r>
              <a:rPr lang="cs-CZ" sz="2800" dirty="0" smtClean="0">
                <a:solidFill>
                  <a:srgbClr val="FFFF00"/>
                </a:solidFill>
              </a:rPr>
              <a:t>latinsky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Latinsky byly psány všechny knihy, které byly v klášterech </a:t>
            </a:r>
            <a:r>
              <a:rPr lang="cs-CZ" sz="2800" dirty="0" smtClean="0">
                <a:solidFill>
                  <a:srgbClr val="FFFF00"/>
                </a:solidFill>
              </a:rPr>
              <a:t>ručně opisovány </a:t>
            </a:r>
            <a:r>
              <a:rPr lang="cs-CZ" sz="2800" dirty="0" smtClean="0"/>
              <a:t>a tak dále šířeny. Každá kniha byla velmi drahá, cena se rovnala kusu hovězího dobytka.</a:t>
            </a:r>
          </a:p>
          <a:p>
            <a:r>
              <a:rPr lang="cs-CZ" sz="2800" dirty="0" smtClean="0"/>
              <a:t>Knihy byly zdobeny </a:t>
            </a:r>
            <a:r>
              <a:rPr lang="cs-CZ" sz="2800" dirty="0" smtClean="0">
                <a:solidFill>
                  <a:srgbClr val="FFFF00"/>
                </a:solidFill>
              </a:rPr>
              <a:t>iluminacemi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196752"/>
            <a:ext cx="4032448" cy="4976834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Nejrozšířenější literaturou raného středověku byly ze života lidí, které katolická církev prohlásila za svaté -&gt; </a:t>
            </a:r>
            <a:r>
              <a:rPr lang="cs-CZ" sz="2800" dirty="0" smtClean="0">
                <a:solidFill>
                  <a:srgbClr val="FFFF00"/>
                </a:solidFill>
              </a:rPr>
              <a:t>legendy. </a:t>
            </a:r>
            <a:r>
              <a:rPr lang="cs-CZ" sz="2800" dirty="0" smtClean="0">
                <a:solidFill>
                  <a:srgbClr val="FFFFCC"/>
                </a:solidFill>
              </a:rPr>
              <a:t>Sloužily jako vzor pro věřící.</a:t>
            </a:r>
          </a:p>
          <a:p>
            <a:r>
              <a:rPr lang="cs-CZ" sz="2800" i="1" dirty="0" smtClean="0">
                <a:solidFill>
                  <a:srgbClr val="FFFFCC"/>
                </a:solidFill>
              </a:rPr>
              <a:t>O kterých svatých vznikly legendy v Čechách?</a:t>
            </a:r>
            <a:endParaRPr lang="cs-CZ" sz="2800" i="1" dirty="0" smtClean="0">
              <a:solidFill>
                <a:srgbClr val="FFFF00"/>
              </a:solidFill>
            </a:endParaRPr>
          </a:p>
          <a:p>
            <a:r>
              <a:rPr lang="cs-CZ" sz="2800" dirty="0" smtClean="0">
                <a:solidFill>
                  <a:srgbClr val="FFFF00"/>
                </a:solidFill>
              </a:rPr>
              <a:t>legendy o Konstantinovi a Metodějovi, sv. Václavu, sv. Ludmile</a:t>
            </a:r>
            <a:endParaRPr lang="cs-CZ" sz="2800" dirty="0">
              <a:solidFill>
                <a:srgbClr val="FFFFC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35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Literatura</a:t>
            </a:r>
            <a:endParaRPr lang="cs-CZ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8879" r="17705" b="9286"/>
          <a:stretch/>
        </p:blipFill>
        <p:spPr>
          <a:xfrm>
            <a:off x="5364096" y="1108990"/>
            <a:ext cx="2666117" cy="4392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64096" y="5589240"/>
            <a:ext cx="28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Socha sv. Václava na Václavském náměstí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928802"/>
            <a:ext cx="8305800" cy="148613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Románská kultura v Čechách</a:t>
            </a:r>
            <a:endParaRPr lang="cs-CZ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VY_32_INOVACE_05_Románská kultura v Čechách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5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00042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Kroniky</a:t>
            </a:r>
            <a:r>
              <a:rPr lang="cs-CZ" sz="2400" dirty="0" smtClean="0"/>
              <a:t> zaznamenávaly historické události tak, jak následovaly za sebou. Sloužily jako výchovná, ale i zábavná četba. Popisovaly dějiny jednotlivých zemí a panovnických rodů.</a:t>
            </a:r>
          </a:p>
          <a:p>
            <a:r>
              <a:rPr lang="cs-CZ" sz="2400" i="1" dirty="0" smtClean="0">
                <a:solidFill>
                  <a:srgbClr val="FFFFCC"/>
                </a:solidFill>
              </a:rPr>
              <a:t>Která kronika je považována za nejstarší na našem území?</a:t>
            </a:r>
          </a:p>
          <a:p>
            <a:r>
              <a:rPr lang="cs-CZ" sz="2400" dirty="0" smtClean="0"/>
              <a:t>U nás to je latinsky psaná </a:t>
            </a:r>
            <a:r>
              <a:rPr lang="cs-CZ" sz="2400" dirty="0" smtClean="0">
                <a:solidFill>
                  <a:srgbClr val="FFFF00"/>
                </a:solidFill>
              </a:rPr>
              <a:t>Kronika česká</a:t>
            </a:r>
            <a:r>
              <a:rPr lang="cs-CZ" sz="2400" dirty="0" smtClean="0"/>
              <a:t>, jejímž autorem byl ve </a:t>
            </a:r>
            <a:r>
              <a:rPr lang="cs-CZ" sz="2400" dirty="0" smtClean="0">
                <a:solidFill>
                  <a:srgbClr val="FFFF00"/>
                </a:solidFill>
              </a:rPr>
              <a:t>12. st. </a:t>
            </a:r>
            <a:r>
              <a:rPr lang="cs-CZ" sz="2400" dirty="0" smtClean="0"/>
              <a:t>pražský kněz </a:t>
            </a:r>
            <a:r>
              <a:rPr lang="cs-CZ" sz="2400" dirty="0" smtClean="0">
                <a:solidFill>
                  <a:srgbClr val="FFFF00"/>
                </a:solidFill>
              </a:rPr>
              <a:t>Kosmas</a:t>
            </a:r>
            <a:r>
              <a:rPr lang="cs-CZ" sz="2400" dirty="0" smtClean="0"/>
              <a:t>.</a:t>
            </a:r>
          </a:p>
          <a:p>
            <a:r>
              <a:rPr lang="cs-CZ" sz="2400" i="1" dirty="0" smtClean="0"/>
              <a:t>Které období Kosmas zaznamenává ?</a:t>
            </a:r>
            <a:endParaRPr lang="cs-CZ" sz="2400" dirty="0" smtClean="0"/>
          </a:p>
          <a:p>
            <a:r>
              <a:rPr lang="cs-CZ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Kosmas ji započal „bájným vypravováním star </a:t>
            </a:r>
            <a:r>
              <a:rPr lang="cs-CZ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ců</a:t>
            </a:r>
            <a:r>
              <a:rPr lang="cs-CZ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“ a dovedl až do své současnosti. Jeho dílo se stalo naší první kronikou. Obsahuje známé pověsti, ale i vyprávění o skutečných knížatech.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6146" name="Picture 2" descr="C:\Users\Plechata\AppData\Local\Microsoft\Windows\Temporary Internet Files\Low\Content.IE5\0VICRCGU\MC90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52" y="414407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2928958" cy="4818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Hudba</a:t>
            </a:r>
            <a:endParaRPr lang="cs-CZ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9" y="1268760"/>
            <a:ext cx="7818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V klášterech </a:t>
            </a:r>
            <a:r>
              <a:rPr lang="cs-CZ" sz="2400" dirty="0" smtClean="0"/>
              <a:t>se také skládala </a:t>
            </a:r>
            <a:r>
              <a:rPr lang="cs-CZ" sz="2400" dirty="0" smtClean="0">
                <a:solidFill>
                  <a:srgbClr val="FFFF00"/>
                </a:solidFill>
              </a:rPr>
              <a:t>hudba a latinské písně</a:t>
            </a:r>
            <a:r>
              <a:rPr lang="cs-CZ" sz="2400" dirty="0" smtClean="0"/>
              <a:t>. Měly náboženský obsah a vyjadřovaly touhu lidí po bohaté úrodě, po míru a po spravedlnosti. Písně zpívali jen kněží. Při bohoslužbách bylo prostým </a:t>
            </a:r>
            <a:r>
              <a:rPr lang="cs-CZ" sz="2400" dirty="0" smtClean="0">
                <a:solidFill>
                  <a:srgbClr val="FFFF00"/>
                </a:solidFill>
              </a:rPr>
              <a:t>vesničanům</a:t>
            </a:r>
            <a:r>
              <a:rPr lang="cs-CZ" sz="2400" dirty="0" smtClean="0"/>
              <a:t> dovoleno zpívat jen </a:t>
            </a:r>
            <a:r>
              <a:rPr lang="cs-CZ" sz="2400" dirty="0" smtClean="0">
                <a:solidFill>
                  <a:srgbClr val="FFFF00"/>
                </a:solidFill>
              </a:rPr>
              <a:t>krátké české popěvky</a:t>
            </a:r>
            <a:r>
              <a:rPr lang="cs-CZ" sz="2400" dirty="0" smtClean="0"/>
              <a:t>.</a:t>
            </a:r>
          </a:p>
          <a:p>
            <a:r>
              <a:rPr lang="cs-CZ" sz="2400" dirty="0" smtClean="0">
                <a:solidFill>
                  <a:srgbClr val="FFFFFF"/>
                </a:solidFill>
              </a:rPr>
              <a:t>Za </a:t>
            </a:r>
            <a:r>
              <a:rPr lang="cs-CZ" sz="2400" dirty="0" smtClean="0">
                <a:solidFill>
                  <a:srgbClr val="FFFF00"/>
                </a:solidFill>
              </a:rPr>
              <a:t>nejstarší českou píseň </a:t>
            </a:r>
            <a:r>
              <a:rPr lang="cs-CZ" sz="2400" dirty="0" smtClean="0">
                <a:solidFill>
                  <a:srgbClr val="FFFFFF"/>
                </a:solidFill>
              </a:rPr>
              <a:t>považujeme </a:t>
            </a:r>
            <a:r>
              <a:rPr lang="cs-CZ" sz="2400" b="1" dirty="0" smtClean="0">
                <a:solidFill>
                  <a:srgbClr val="FFFF00"/>
                </a:solidFill>
              </a:rPr>
              <a:t>Hospodine, pomiluj </a:t>
            </a:r>
            <a:r>
              <a:rPr lang="cs-CZ" sz="2400" b="1" dirty="0" err="1" smtClean="0">
                <a:solidFill>
                  <a:srgbClr val="FFFF00"/>
                </a:solidFill>
              </a:rPr>
              <a:t>ny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FF"/>
                </a:solidFill>
              </a:rPr>
              <a:t>z přelomu 10. a 11. st.</a:t>
            </a:r>
          </a:p>
          <a:p>
            <a:r>
              <a:rPr lang="cs-CZ" sz="2400" i="1" dirty="0" smtClean="0"/>
              <a:t>Jak rozumíte názvu písně?</a:t>
            </a:r>
          </a:p>
          <a:p>
            <a:r>
              <a:rPr lang="cs-CZ" sz="2400" dirty="0" smtClean="0"/>
              <a:t>Bože, slituj se nad námi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7170" name="Picture 2" descr="C:\Users\Plechata\AppData\Local\Microsoft\Windows\Temporary Internet Files\Low\Content.IE5\ZAZYOUVT\MC9004417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76672"/>
            <a:ext cx="603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Svatý Václave, vévodo české země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05273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česká církevní hymna, jejíž kořeny sahají patrně až do </a:t>
            </a:r>
            <a:r>
              <a:rPr lang="cs-CZ" sz="2400" dirty="0">
                <a:solidFill>
                  <a:srgbClr val="FFFF00"/>
                </a:solidFill>
              </a:rPr>
              <a:t>12. </a:t>
            </a:r>
            <a:r>
              <a:rPr lang="cs-CZ" sz="2400" dirty="0" smtClean="0">
                <a:solidFill>
                  <a:srgbClr val="FFFF00"/>
                </a:solidFill>
              </a:rPr>
              <a:t>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Obsah: </a:t>
            </a:r>
            <a:r>
              <a:rPr lang="cs-CZ" sz="2400" dirty="0"/>
              <a:t>prostá modlitba ke </a:t>
            </a:r>
            <a:r>
              <a:rPr lang="cs-CZ" sz="2400" dirty="0" smtClean="0"/>
              <a:t> sv</a:t>
            </a:r>
            <a:r>
              <a:rPr lang="cs-CZ" sz="2400" dirty="0"/>
              <a:t>. Václavu, vévodovi a patronovi české země, aby se přimluvil za svůj národ u Boha, pomohl mu od příkoří a zajistil mu spasení.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89221" y="3861048"/>
            <a:ext cx="490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Hrobka sv. Václava  se nachází ve Svatovítské katedrále na Pražském hradě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0373"/>
            <a:ext cx="2217049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99592" y="2780928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 mužského oděvu byla důležitá halena, sahající do půli lýtek, často opásaná, a dlouhé kalhoty, nebo punčochy. Na halenu se oblékal delší plášť z tkaniny větší hmotnosti.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28860" y="64291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Románský oděv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1357298"/>
            <a:ext cx="320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Oděv žen se skládal ze spodního a vrchního dílu. Spodní sahal k chodidlům, měl úzké dlouhé rukávy, vrchní byl širší a kratší, délka rukávů sahala po lokte. Vdané ženy měly šátky nebo závoje.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Vznik: </a:t>
            </a:r>
            <a:r>
              <a:rPr lang="cs-CZ" dirty="0" smtClean="0">
                <a:solidFill>
                  <a:srgbClr val="FFFF00"/>
                </a:solidFill>
              </a:rPr>
              <a:t>Itálie</a:t>
            </a:r>
          </a:p>
          <a:p>
            <a:r>
              <a:rPr lang="cs-CZ" dirty="0" smtClean="0"/>
              <a:t>Období: </a:t>
            </a:r>
            <a:r>
              <a:rPr lang="cs-CZ" dirty="0" smtClean="0">
                <a:solidFill>
                  <a:srgbClr val="FFFF00"/>
                </a:solidFill>
              </a:rPr>
              <a:t>1000 – 1200</a:t>
            </a:r>
          </a:p>
          <a:p>
            <a:r>
              <a:rPr lang="cs-CZ" dirty="0" smtClean="0"/>
              <a:t>napodobuje stavby starověkého </a:t>
            </a:r>
            <a:r>
              <a:rPr lang="cs-CZ" dirty="0" smtClean="0">
                <a:solidFill>
                  <a:srgbClr val="FFFF00"/>
                </a:solidFill>
              </a:rPr>
              <a:t>Říma (Roma -) románský)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Architektura</a:t>
            </a:r>
            <a:r>
              <a:rPr lang="cs-CZ" dirty="0" smtClean="0"/>
              <a:t>: mohutné zdi, půlkruhový oblouk, sloupy s hlavicemi, pilíře, valená a žebrová klenba, úzká okna</a:t>
            </a:r>
          </a:p>
          <a:p>
            <a:r>
              <a:rPr lang="cs-CZ" dirty="0" smtClean="0"/>
              <a:t>Typy staveb: 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rotunda</a:t>
            </a:r>
            <a:r>
              <a:rPr lang="cs-CZ" dirty="0" smtClean="0"/>
              <a:t> – kruhový kostelík s půlkruhovými výklenky (apsidy), např. rotunda sv. Jiří na Řípu, rotunda sv. Kateřiny ve Znojmě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Bazilika</a:t>
            </a:r>
            <a:r>
              <a:rPr lang="cs-CZ" dirty="0" smtClean="0"/>
              <a:t> – trojlodní kostel s půdorysem kříže, vyšší hlavní loď, rovný strop, např. bazilika sv. Jiří na Pražském hradě</a:t>
            </a:r>
          </a:p>
          <a:p>
            <a:r>
              <a:rPr lang="cs-CZ" i="1" dirty="0" smtClean="0">
                <a:solidFill>
                  <a:srgbClr val="FFFFCC"/>
                </a:solidFill>
              </a:rPr>
              <a:t>Nakreslete si náčrtky půdorysů rotundy a baziliky</a:t>
            </a:r>
          </a:p>
          <a:p>
            <a:pPr>
              <a:buNone/>
            </a:pPr>
            <a:r>
              <a:rPr lang="cs-CZ" i="1" dirty="0" smtClean="0">
                <a:solidFill>
                  <a:srgbClr val="FFFFCC"/>
                </a:solidFill>
              </a:rPr>
              <a:t>                                         </a:t>
            </a:r>
            <a:r>
              <a:rPr lang="cs-CZ" i="1" dirty="0" err="1" smtClean="0">
                <a:solidFill>
                  <a:srgbClr val="FFFFCC"/>
                </a:solidFill>
              </a:rPr>
              <a:t>pokr</a:t>
            </a:r>
            <a:r>
              <a:rPr lang="cs-CZ" i="1" dirty="0" smtClean="0">
                <a:solidFill>
                  <a:srgbClr val="FFFFCC"/>
                </a:solidFill>
              </a:rPr>
              <a:t>. zápisu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Románská kultura v Čechách</a:t>
            </a:r>
            <a:b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2000" b="1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zápis</a:t>
            </a:r>
            <a:endParaRPr lang="cs-CZ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Malířství a sochařství</a:t>
            </a:r>
            <a:r>
              <a:rPr lang="cs-CZ" dirty="0" smtClean="0"/>
              <a:t>: náměty náboženské, </a:t>
            </a:r>
            <a:r>
              <a:rPr lang="cs-CZ" dirty="0" smtClean="0">
                <a:solidFill>
                  <a:srgbClr val="FFFF00"/>
                </a:solidFill>
              </a:rPr>
              <a:t>nástěnné fresky </a:t>
            </a:r>
            <a:r>
              <a:rPr lang="cs-CZ" dirty="0" smtClean="0"/>
              <a:t>(rotunda sv. Kateřiny ve Znojmě) a </a:t>
            </a:r>
            <a:r>
              <a:rPr lang="cs-CZ" dirty="0" smtClean="0">
                <a:solidFill>
                  <a:srgbClr val="FFFF00"/>
                </a:solidFill>
              </a:rPr>
              <a:t>knižní iluminace </a:t>
            </a:r>
            <a:r>
              <a:rPr lang="cs-CZ" dirty="0" smtClean="0"/>
              <a:t>(Vyšehradský kodex)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Školy při klášterech a biskupství </a:t>
            </a:r>
            <a:r>
              <a:rPr lang="cs-CZ" dirty="0" smtClean="0"/>
              <a:t>-) vzdělání pouze </a:t>
            </a:r>
            <a:r>
              <a:rPr lang="cs-CZ" dirty="0" smtClean="0">
                <a:solidFill>
                  <a:srgbClr val="FFFF00"/>
                </a:solidFill>
              </a:rPr>
              <a:t>v latině </a:t>
            </a:r>
          </a:p>
          <a:p>
            <a:pPr>
              <a:buNone/>
            </a:pPr>
            <a:r>
              <a:rPr lang="cs-CZ" dirty="0" smtClean="0"/>
              <a:t>   -) výsada duchovenstva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Literatura</a:t>
            </a:r>
            <a:r>
              <a:rPr lang="cs-CZ" dirty="0" smtClean="0"/>
              <a:t>:</a:t>
            </a: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legendy</a:t>
            </a:r>
            <a:r>
              <a:rPr lang="cs-CZ" dirty="0" smtClean="0"/>
              <a:t> – příběhy o životě svatých sloužily jako vzory pro věřící (o </a:t>
            </a:r>
            <a:r>
              <a:rPr lang="cs-CZ" dirty="0" smtClean="0">
                <a:solidFill>
                  <a:srgbClr val="FFFF00"/>
                </a:solidFill>
              </a:rPr>
              <a:t>sv. Konstantinovi a Metodějovi,  sv. Václavovi, sv. Ludmile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Kroniky</a:t>
            </a:r>
            <a:r>
              <a:rPr lang="cs-CZ" dirty="0" smtClean="0"/>
              <a:t> – popis historických událostí (první kronika u nás -) </a:t>
            </a:r>
            <a:r>
              <a:rPr lang="cs-CZ" dirty="0" smtClean="0">
                <a:solidFill>
                  <a:srgbClr val="FFFF00"/>
                </a:solidFill>
              </a:rPr>
              <a:t>Kronika česká </a:t>
            </a:r>
            <a:r>
              <a:rPr lang="cs-CZ" dirty="0" smtClean="0"/>
              <a:t>od pražského kněze </a:t>
            </a:r>
            <a:r>
              <a:rPr lang="cs-CZ" dirty="0" smtClean="0">
                <a:solidFill>
                  <a:srgbClr val="FFFF00"/>
                </a:solidFill>
              </a:rPr>
              <a:t>Kosmy z 12. st.</a:t>
            </a:r>
            <a:r>
              <a:rPr lang="cs-CZ" dirty="0" smtClean="0">
                <a:solidFill>
                  <a:srgbClr val="FFFFCC"/>
                </a:solidFill>
              </a:rPr>
              <a:t>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Hospodine, pomiluj </a:t>
            </a:r>
            <a:r>
              <a:rPr lang="cs-CZ" dirty="0" err="1" smtClean="0">
                <a:solidFill>
                  <a:srgbClr val="FFFF00"/>
                </a:solidFill>
              </a:rPr>
              <a:t>ny</a:t>
            </a:r>
            <a:r>
              <a:rPr lang="cs-CZ" dirty="0" smtClean="0">
                <a:solidFill>
                  <a:srgbClr val="FFFF00"/>
                </a:solidFill>
              </a:rPr>
              <a:t> – nejstarší česká píseň (přelom 10. a 11. st.)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Svatý Václave, vévodo české země – druhá nejstarší píseň (12. st.)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Románská kultura v Čechách</a:t>
            </a:r>
            <a:b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2000" b="1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zápis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6632"/>
            <a:ext cx="8496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Použité zdroje: </a:t>
            </a:r>
            <a:endParaRPr lang="cs-CZ" sz="1400" dirty="0"/>
          </a:p>
          <a:p>
            <a:r>
              <a:rPr lang="pl-PL" sz="1400" i="1" dirty="0"/>
              <a:t>Obrázky. </a:t>
            </a:r>
            <a:r>
              <a:rPr lang="pl-PL" sz="1400" dirty="0"/>
              <a:t>[cit. </a:t>
            </a:r>
            <a:r>
              <a:rPr lang="pl-PL" sz="1400" dirty="0" smtClean="0"/>
              <a:t>2013-04-22]. </a:t>
            </a:r>
          </a:p>
          <a:p>
            <a:r>
              <a:rPr lang="pl-PL" sz="1400" dirty="0" smtClean="0"/>
              <a:t>Dostupné </a:t>
            </a:r>
            <a:r>
              <a:rPr lang="pl-PL" sz="1400" dirty="0"/>
              <a:t>z</a:t>
            </a:r>
            <a:r>
              <a:rPr lang="pl-PL" sz="1400" dirty="0" smtClean="0"/>
              <a:t>:</a:t>
            </a:r>
          </a:p>
          <a:p>
            <a:r>
              <a:rPr lang="pl-PL" sz="1400" dirty="0" smtClean="0"/>
              <a:t>Románské zdivo ve Znojmě – soukromý archiv fotografií autorky prezentace</a:t>
            </a:r>
          </a:p>
          <a:p>
            <a:r>
              <a:rPr lang="pl-PL" sz="1400" dirty="0"/>
              <a:t>Románské </a:t>
            </a:r>
            <a:r>
              <a:rPr lang="pl-PL" sz="1400" dirty="0" smtClean="0"/>
              <a:t>okno </a:t>
            </a:r>
            <a:r>
              <a:rPr lang="pl-PL" sz="1400" dirty="0"/>
              <a:t>– soukromý archiv fotografií autorky prezentace</a:t>
            </a:r>
          </a:p>
          <a:p>
            <a:r>
              <a:rPr lang="pl-PL" sz="1400" dirty="0"/>
              <a:t>Sloup </a:t>
            </a:r>
            <a:r>
              <a:rPr lang="pl-PL" sz="1400" dirty="0">
                <a:hlinkClick r:id="rId2"/>
              </a:rPr>
              <a:t>http://office.microsoft.com/cs-cz/images/results.aspx?qu=sloup&amp;ex=1#ai:MC900013285|mt:1</a:t>
            </a:r>
            <a:r>
              <a:rPr lang="pl-PL" sz="1400" dirty="0" smtClean="0">
                <a:hlinkClick r:id="rId2"/>
              </a:rPr>
              <a:t>|</a:t>
            </a:r>
            <a:endParaRPr lang="pl-PL" sz="1400" dirty="0" smtClean="0"/>
          </a:p>
          <a:p>
            <a:r>
              <a:rPr lang="pl-PL" sz="1400" dirty="0"/>
              <a:t>Interiér románského kostela </a:t>
            </a:r>
            <a:r>
              <a:rPr lang="pl-PL" sz="1400" dirty="0">
                <a:hlinkClick r:id="rId3"/>
              </a:rPr>
              <a:t>http://office.microsoft.com/cs-cz/images/results.aspx?qu=klenba&amp;ex=1#ai:MP900399304</a:t>
            </a:r>
            <a:r>
              <a:rPr lang="pl-PL" sz="1400" dirty="0" smtClean="0">
                <a:hlinkClick r:id="rId3"/>
              </a:rPr>
              <a:t>|</a:t>
            </a:r>
            <a:endParaRPr lang="pl-PL" sz="1400" dirty="0" smtClean="0"/>
          </a:p>
          <a:p>
            <a:r>
              <a:rPr lang="pl-PL" sz="1400" dirty="0"/>
              <a:t>Kostel </a:t>
            </a:r>
            <a:r>
              <a:rPr lang="pl-PL" sz="1400" dirty="0">
                <a:hlinkClick r:id="rId4"/>
              </a:rPr>
              <a:t>http://office.microsoft.com/cs-cz/images/results.aspx?qu=kostel&amp;ex=1#ai:MC900434848|mt:1</a:t>
            </a:r>
            <a:r>
              <a:rPr lang="pl-PL" sz="1400" dirty="0" smtClean="0">
                <a:hlinkClick r:id="rId4"/>
              </a:rPr>
              <a:t>|</a:t>
            </a:r>
            <a:endParaRPr lang="pl-PL" sz="1400" dirty="0" smtClean="0"/>
          </a:p>
          <a:p>
            <a:r>
              <a:rPr lang="pl-PL" sz="1400" dirty="0"/>
              <a:t>Hrad  </a:t>
            </a:r>
            <a:r>
              <a:rPr lang="pl-PL" sz="1400" dirty="0">
                <a:hlinkClick r:id="rId5"/>
              </a:rPr>
              <a:t>http://</a:t>
            </a:r>
            <a:r>
              <a:rPr lang="pl-PL" sz="1400" dirty="0" smtClean="0">
                <a:hlinkClick r:id="rId5"/>
              </a:rPr>
              <a:t>www.clker.com/clipart-12793.html</a:t>
            </a:r>
            <a:endParaRPr lang="pl-PL" sz="1400" dirty="0" smtClean="0"/>
          </a:p>
          <a:p>
            <a:r>
              <a:rPr lang="pl-PL" sz="1400" dirty="0" smtClean="0"/>
              <a:t>Věž </a:t>
            </a:r>
            <a:r>
              <a:rPr lang="pl-PL" sz="1400" dirty="0">
                <a:hlinkClick r:id="rId6"/>
              </a:rPr>
              <a:t>http://</a:t>
            </a:r>
            <a:r>
              <a:rPr lang="pl-PL" sz="1400" dirty="0" smtClean="0">
                <a:hlinkClick r:id="rId6"/>
              </a:rPr>
              <a:t>www.clker.com/clipart-round-tower1.html</a:t>
            </a:r>
            <a:endParaRPr lang="pl-PL" sz="1400" dirty="0" smtClean="0"/>
          </a:p>
          <a:p>
            <a:r>
              <a:rPr lang="pl-PL" sz="1400" dirty="0" smtClean="0"/>
              <a:t>Model rotundy </a:t>
            </a:r>
            <a:r>
              <a:rPr lang="pl-PL" sz="1400" dirty="0"/>
              <a:t>ve Znojmě – soukromý archiv fotografií autorky prezentace</a:t>
            </a:r>
          </a:p>
          <a:p>
            <a:r>
              <a:rPr lang="pl-PL" sz="1400" dirty="0" smtClean="0"/>
              <a:t>Rotunda sv. Kateřiny ve Znojmě </a:t>
            </a:r>
            <a:r>
              <a:rPr lang="pl-PL" sz="1400" dirty="0"/>
              <a:t>- soukromý archiv fotografií autorky </a:t>
            </a:r>
            <a:r>
              <a:rPr lang="pl-PL" sz="1400" dirty="0" smtClean="0"/>
              <a:t>prezentace</a:t>
            </a:r>
          </a:p>
          <a:p>
            <a:r>
              <a:rPr lang="pl-PL" sz="1400" dirty="0" smtClean="0"/>
              <a:t>Rotunda sv. Kříže v Praze </a:t>
            </a:r>
            <a:r>
              <a:rPr lang="pl-PL" sz="1400" dirty="0"/>
              <a:t>- soukromý archiv fotografií autorky prezentace</a:t>
            </a:r>
          </a:p>
          <a:p>
            <a:r>
              <a:rPr lang="pl-PL" sz="1400" dirty="0" smtClean="0"/>
              <a:t>Rorunda sv. Martina na Vyšehradě </a:t>
            </a:r>
            <a:r>
              <a:rPr lang="pl-PL" sz="1400" dirty="0"/>
              <a:t>- soukromý archiv fotografií autorky </a:t>
            </a:r>
            <a:r>
              <a:rPr lang="pl-PL" sz="1400" dirty="0" smtClean="0"/>
              <a:t>prezentace</a:t>
            </a:r>
          </a:p>
          <a:p>
            <a:r>
              <a:rPr lang="pl-PL" sz="1400" dirty="0" smtClean="0"/>
              <a:t>Rotunda sv. Jiří na Řípu </a:t>
            </a:r>
            <a:r>
              <a:rPr lang="pl-PL" sz="1400" dirty="0"/>
              <a:t>- soukromý archiv fotografií autorky </a:t>
            </a:r>
            <a:r>
              <a:rPr lang="pl-PL" sz="1400" dirty="0" smtClean="0"/>
              <a:t>prezentace</a:t>
            </a:r>
          </a:p>
          <a:p>
            <a:r>
              <a:rPr lang="pl-PL" sz="1400" dirty="0"/>
              <a:t>Most </a:t>
            </a:r>
            <a:r>
              <a:rPr lang="pl-PL" sz="1400" dirty="0">
                <a:hlinkClick r:id="rId7"/>
              </a:rPr>
              <a:t>http://</a:t>
            </a:r>
            <a:r>
              <a:rPr lang="pl-PL" sz="1400" dirty="0" smtClean="0">
                <a:hlinkClick r:id="rId7"/>
              </a:rPr>
              <a:t>www.clker.com/clipart-15379.html</a:t>
            </a:r>
            <a:endParaRPr lang="pl-PL" sz="1400" dirty="0" smtClean="0"/>
          </a:p>
          <a:p>
            <a:r>
              <a:rPr lang="pl-PL" sz="1400" dirty="0"/>
              <a:t>Donjon </a:t>
            </a:r>
            <a:r>
              <a:rPr lang="pl-PL" sz="1400" dirty="0">
                <a:hlinkClick r:id="rId8"/>
              </a:rPr>
              <a:t>http://office.microsoft.com/cs-cz/images/results.aspx?qu=hrad&amp;ex=1#ai:MC900228851|mt:1</a:t>
            </a:r>
            <a:r>
              <a:rPr lang="pl-PL" sz="1400" dirty="0" smtClean="0">
                <a:hlinkClick r:id="rId8"/>
              </a:rPr>
              <a:t>|</a:t>
            </a:r>
            <a:endParaRPr lang="pl-PL" sz="1400" dirty="0" smtClean="0"/>
          </a:p>
          <a:p>
            <a:r>
              <a:rPr lang="pl-PL" sz="1400" dirty="0"/>
              <a:t>Hlavice sloupu </a:t>
            </a:r>
            <a:r>
              <a:rPr lang="pl-PL" sz="1400" dirty="0">
                <a:hlinkClick r:id="rId9"/>
              </a:rPr>
              <a:t>http://office.microsoft.com/cs-cz/images/results.aspx?qu=hlavice&amp;ex=1#ai:MC900387195</a:t>
            </a:r>
            <a:r>
              <a:rPr lang="pl-PL" sz="1400" dirty="0" smtClean="0">
                <a:hlinkClick r:id="rId9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Socha sv. Václava na Václavském náměstí - </a:t>
            </a:r>
            <a:r>
              <a:rPr lang="pl-PL" sz="1400" dirty="0"/>
              <a:t>soukromý archiv fotografií autorky prezentace</a:t>
            </a:r>
          </a:p>
          <a:p>
            <a:r>
              <a:rPr lang="pl-PL" sz="1400" dirty="0"/>
              <a:t>Otevřená kniha </a:t>
            </a:r>
            <a:r>
              <a:rPr lang="pl-PL" sz="1400" dirty="0">
                <a:hlinkClick r:id="rId10"/>
              </a:rPr>
              <a:t>http://office.microsoft.com/cs-cz/images/results.aspx?qu=kniha&amp;ex=1#ai:MC900441734|mt:1</a:t>
            </a:r>
            <a:r>
              <a:rPr lang="pl-PL" sz="1400" dirty="0" smtClean="0">
                <a:hlinkClick r:id="rId10"/>
              </a:rPr>
              <a:t>|</a:t>
            </a:r>
            <a:endParaRPr lang="pl-PL" sz="1400" dirty="0" smtClean="0"/>
          </a:p>
          <a:p>
            <a:r>
              <a:rPr lang="pl-PL" sz="1400" dirty="0"/>
              <a:t>Notová osnova </a:t>
            </a:r>
            <a:r>
              <a:rPr lang="pl-PL" sz="1400" dirty="0">
                <a:hlinkClick r:id="rId11"/>
              </a:rPr>
              <a:t>http://office.microsoft.com/cs-cz/images/results.aspx?qu=hudba&amp;ex=1#ai:MC900441798</a:t>
            </a:r>
            <a:r>
              <a:rPr lang="pl-PL" sz="1400" dirty="0" smtClean="0">
                <a:hlinkClick r:id="rId11"/>
              </a:rPr>
              <a:t>|</a:t>
            </a:r>
            <a:endParaRPr lang="pl-PL" sz="1400" dirty="0" smtClean="0"/>
          </a:p>
          <a:p>
            <a:r>
              <a:rPr lang="pl-PL" sz="1400" dirty="0" smtClean="0"/>
              <a:t>Katedrála sv. </a:t>
            </a:r>
            <a:r>
              <a:rPr lang="pl-PL" sz="1400" dirty="0"/>
              <a:t>Víta </a:t>
            </a:r>
            <a:r>
              <a:rPr lang="pl-PL" sz="1400" dirty="0">
                <a:hlinkClick r:id="rId12"/>
              </a:rPr>
              <a:t>http://office.microsoft.com/cs-cz/images/results.aspx?qu=Praha&amp;ex=1#ai:MP900407139</a:t>
            </a:r>
            <a:r>
              <a:rPr lang="pl-PL" sz="1400" dirty="0" smtClean="0">
                <a:hlinkClick r:id="rId12"/>
              </a:rPr>
              <a:t>|</a:t>
            </a:r>
            <a:endParaRPr lang="pl-PL" sz="1400" dirty="0" smtClean="0"/>
          </a:p>
          <a:p>
            <a:endParaRPr lang="pl-PL" sz="14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6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kultura se zrodila </a:t>
            </a:r>
            <a:r>
              <a:rPr lang="cs-CZ" dirty="0" smtClean="0">
                <a:solidFill>
                  <a:srgbClr val="FFFF00"/>
                </a:solidFill>
              </a:rPr>
              <a:t>v Itálii po roce 1000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11. st. se rozšířila do Francie a dalších </a:t>
            </a:r>
            <a:r>
              <a:rPr lang="cs-CZ" dirty="0" smtClean="0">
                <a:solidFill>
                  <a:srgbClr val="FFFF00"/>
                </a:solidFill>
              </a:rPr>
              <a:t>křesťanských zemí v západní a střední Evropě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Svůj název získala </a:t>
            </a:r>
            <a:r>
              <a:rPr lang="cs-CZ" dirty="0" smtClean="0">
                <a:solidFill>
                  <a:srgbClr val="FFFF00"/>
                </a:solidFill>
              </a:rPr>
              <a:t>od latinského Roma – Řím</a:t>
            </a:r>
            <a:r>
              <a:rPr lang="cs-CZ" dirty="0" smtClean="0"/>
              <a:t>, protože se středověcí umělci vzhlédli v starověké římské kultuře.</a:t>
            </a:r>
          </a:p>
          <a:p>
            <a:r>
              <a:rPr lang="cs-CZ" dirty="0" smtClean="0"/>
              <a:t>Nové umění se šířilo </a:t>
            </a:r>
            <a:r>
              <a:rPr lang="cs-CZ" dirty="0" smtClean="0">
                <a:solidFill>
                  <a:srgbClr val="FFFF00"/>
                </a:solidFill>
              </a:rPr>
              <a:t>spolu s křesťanstvím</a:t>
            </a:r>
            <a:r>
              <a:rPr lang="cs-CZ" dirty="0" smtClean="0"/>
              <a:t>. Památky vytvořené v tomto slohu sloužily většinou </a:t>
            </a:r>
            <a:r>
              <a:rPr lang="cs-CZ" dirty="0" smtClean="0">
                <a:solidFill>
                  <a:srgbClr val="FFFF00"/>
                </a:solidFill>
              </a:rPr>
              <a:t>náboženským účelům</a:t>
            </a:r>
            <a:r>
              <a:rPr lang="cs-CZ" dirty="0" smtClean="0"/>
              <a:t>, ale najdeme </a:t>
            </a:r>
            <a:r>
              <a:rPr lang="cs-CZ" dirty="0" smtClean="0">
                <a:solidFill>
                  <a:srgbClr val="FFFF00"/>
                </a:solidFill>
              </a:rPr>
              <a:t>i světské stavby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Románská kultura – umění v západní a střední Evropě v letech 1000 </a:t>
            </a:r>
            <a:r>
              <a:rPr lang="cs-CZ" sz="2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1200</a:t>
            </a:r>
            <a:br>
              <a:rPr lang="cs-CZ" sz="2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2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Původ</a:t>
            </a:r>
            <a:endParaRPr lang="cs-CZ" sz="2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Jak poznáme románskou stavbu?</a:t>
            </a:r>
            <a:endParaRPr lang="cs-CZ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élník s odříznutým příčným rohem 7"/>
          <p:cNvSpPr/>
          <p:nvPr/>
        </p:nvSpPr>
        <p:spPr>
          <a:xfrm>
            <a:off x="428596" y="2000240"/>
            <a:ext cx="2160000" cy="1260000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Mohutné zdi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délník s odříznutým příčným rohem 8"/>
          <p:cNvSpPr/>
          <p:nvPr/>
        </p:nvSpPr>
        <p:spPr>
          <a:xfrm>
            <a:off x="3017224" y="2487364"/>
            <a:ext cx="2160000" cy="1260000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Úzká okna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bdélník s odříznutým příčným rohem 9"/>
          <p:cNvSpPr/>
          <p:nvPr/>
        </p:nvSpPr>
        <p:spPr>
          <a:xfrm>
            <a:off x="857224" y="4714884"/>
            <a:ext cx="2160000" cy="1260000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Klenby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s odříznutým příčným rohem 10"/>
          <p:cNvSpPr/>
          <p:nvPr/>
        </p:nvSpPr>
        <p:spPr>
          <a:xfrm>
            <a:off x="6500826" y="4357694"/>
            <a:ext cx="2160000" cy="1260000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Portály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5643570" y="1857364"/>
            <a:ext cx="2160000" cy="1260000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Půlkruhový oblouk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s odříznutým příčným rohem 12"/>
          <p:cNvSpPr/>
          <p:nvPr/>
        </p:nvSpPr>
        <p:spPr>
          <a:xfrm>
            <a:off x="3571868" y="4437112"/>
            <a:ext cx="2160000" cy="1260000"/>
          </a:xfrm>
          <a:prstGeom prst="snip2Diag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Sloupy s hlavicemi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 smtClean="0"/>
              <a:t>VY_32_INOVACE_05_Románská kultura v Čechách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428604"/>
            <a:ext cx="735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Románské zdivo </a:t>
            </a:r>
            <a:r>
              <a:rPr lang="cs-CZ" sz="2400" dirty="0" smtClean="0"/>
              <a:t>je většinou neomítnuté, zdi jsou mohutné, pevné, protože sloužily jako ochrana před lupiči a nepřítelem. 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72816"/>
            <a:ext cx="5568000" cy="4176000"/>
          </a:xfrm>
          <a:prstGeom prst="rect">
            <a:avLst/>
          </a:prstGeom>
        </p:spPr>
      </p:pic>
      <p:sp>
        <p:nvSpPr>
          <p:cNvPr id="7" name="Šipka doleva 6"/>
          <p:cNvSpPr/>
          <p:nvPr/>
        </p:nvSpPr>
        <p:spPr>
          <a:xfrm>
            <a:off x="5868144" y="52029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249289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Zbytky románského zdiva ve Znojmě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42911" y="1844824"/>
            <a:ext cx="35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Románské okno</a:t>
            </a:r>
            <a:r>
              <a:rPr lang="cs-CZ" sz="2800" dirty="0" smtClean="0"/>
              <a:t>, bývalo velmi malé, na románských stavbách lze pozorovat i  </a:t>
            </a:r>
            <a:r>
              <a:rPr lang="cs-CZ" sz="2800" dirty="0" smtClean="0">
                <a:solidFill>
                  <a:srgbClr val="FFFF00"/>
                </a:solidFill>
              </a:rPr>
              <a:t>sdružené okno </a:t>
            </a:r>
            <a:r>
              <a:rPr lang="cs-CZ" sz="2800" dirty="0" smtClean="0"/>
              <a:t>rozdělené středním sloupkem.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t="26939" r="50400" b="58837"/>
          <a:stretch/>
        </p:blipFill>
        <p:spPr>
          <a:xfrm>
            <a:off x="4493745" y="1087228"/>
            <a:ext cx="3684373" cy="46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1285860"/>
            <a:ext cx="75283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Portál</a:t>
            </a:r>
            <a:r>
              <a:rPr lang="cs-CZ" sz="3200" dirty="0" smtClean="0"/>
              <a:t> neboli vstup do románských staveb patřil k nejkrásnějším částem stavby.V </a:t>
            </a:r>
            <a:r>
              <a:rPr lang="cs-CZ" sz="3200" dirty="0" smtClean="0">
                <a:solidFill>
                  <a:srgbClr val="FFFF00"/>
                </a:solidFill>
              </a:rPr>
              <a:t>tympanonu</a:t>
            </a:r>
            <a:r>
              <a:rPr lang="cs-CZ" sz="3200" dirty="0" smtClean="0"/>
              <a:t> – půlkruhové části nad vstupními dveřmi  byl zdoben kamennými reliéfy.</a:t>
            </a:r>
          </a:p>
          <a:p>
            <a:r>
              <a:rPr lang="cs-CZ" sz="3200" i="1" dirty="0" smtClean="0"/>
              <a:t>Co je to reliéf?</a:t>
            </a:r>
          </a:p>
          <a:p>
            <a:r>
              <a:rPr lang="cs-CZ" sz="3200" dirty="0" smtClean="0">
                <a:solidFill>
                  <a:srgbClr val="FFFF00"/>
                </a:solidFill>
              </a:rPr>
              <a:t>Reliéf - </a:t>
            </a:r>
            <a:r>
              <a:rPr lang="cs-CZ" sz="3200" dirty="0" smtClean="0"/>
              <a:t>plastická výzdoba, která vystupuje nad povrch</a:t>
            </a:r>
            <a:endParaRPr lang="cs-CZ" sz="3200" dirty="0" smtClean="0">
              <a:solidFill>
                <a:srgbClr val="FFFF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71472" y="836712"/>
            <a:ext cx="7456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Vzpomenete si na rozdíl mezi sloupem a pilířem?</a:t>
            </a:r>
          </a:p>
          <a:p>
            <a:r>
              <a:rPr lang="cs-CZ" sz="2800" b="1" dirty="0" smtClean="0">
                <a:solidFill>
                  <a:srgbClr val="FFFF00"/>
                </a:solidFill>
              </a:rPr>
              <a:t>Pilíř</a:t>
            </a:r>
            <a:r>
              <a:rPr lang="cs-CZ" sz="2800" b="1" dirty="0" smtClean="0"/>
              <a:t> </a:t>
            </a:r>
            <a:r>
              <a:rPr lang="cs-CZ" sz="2800" dirty="0" smtClean="0"/>
              <a:t>je nosným prvkem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čtvercového či obdélného průřezu</a:t>
            </a:r>
            <a:r>
              <a:rPr lang="cs-CZ" sz="2800" dirty="0" smtClean="0"/>
              <a:t>. Pokud má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kruhový průřez, hlavici a patku </a:t>
            </a:r>
            <a:r>
              <a:rPr lang="cs-CZ" sz="2800" dirty="0" smtClean="0"/>
              <a:t>(dórský sloup pouze hlavici) nazýváme jej </a:t>
            </a:r>
            <a:r>
              <a:rPr lang="cs-CZ" sz="2800" b="1" dirty="0" smtClean="0">
                <a:solidFill>
                  <a:srgbClr val="FFFF00"/>
                </a:solidFill>
              </a:rPr>
              <a:t>sloup</a:t>
            </a:r>
            <a:r>
              <a:rPr lang="cs-CZ" sz="2800" dirty="0" smtClean="0"/>
              <a:t>.</a:t>
            </a:r>
          </a:p>
          <a:p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341654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14348" y="4221088"/>
            <a:ext cx="7458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Valená klenba </a:t>
            </a:r>
            <a:r>
              <a:rPr lang="cs-CZ" sz="2800" dirty="0" smtClean="0">
                <a:solidFill>
                  <a:srgbClr val="FFFFCC"/>
                </a:solidFill>
              </a:rPr>
              <a:t>celou vahou spočívá na podpěrné zdi.</a:t>
            </a:r>
          </a:p>
          <a:p>
            <a:r>
              <a:rPr lang="cs-CZ" sz="2800" dirty="0">
                <a:solidFill>
                  <a:srgbClr val="FFFF00"/>
                </a:solidFill>
              </a:rPr>
              <a:t>Klenba křížová </a:t>
            </a:r>
            <a:r>
              <a:rPr lang="cs-CZ" sz="2800" dirty="0">
                <a:solidFill>
                  <a:srgbClr val="FFFFCC"/>
                </a:solidFill>
              </a:rPr>
              <a:t>na místě spojení dvou kleneb  valených.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472" y="571480"/>
            <a:ext cx="3280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Románské  kostely bývaly zakončené  </a:t>
            </a:r>
            <a:r>
              <a:rPr lang="cs-CZ" sz="2800" dirty="0" smtClean="0">
                <a:solidFill>
                  <a:srgbClr val="FFFF00"/>
                </a:solidFill>
              </a:rPr>
              <a:t>klenbou</a:t>
            </a:r>
            <a:r>
              <a:rPr lang="cs-CZ" sz="2800" dirty="0" smtClean="0"/>
              <a:t> – shora uzavírá prostor, spočívá jen na pilířích nebo na zdi.</a:t>
            </a: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VY_32_INOVACE_05_Románská kultura v Čechách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61" y="908720"/>
            <a:ext cx="4646257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Vlastní 19">
      <a:dk1>
        <a:srgbClr val="1B4853"/>
      </a:dk1>
      <a:lt1>
        <a:srgbClr val="FFFFE0"/>
      </a:lt1>
      <a:dk2>
        <a:srgbClr val="611617"/>
      </a:dk2>
      <a:lt2>
        <a:srgbClr val="FFFF65"/>
      </a:lt2>
      <a:accent1>
        <a:srgbClr val="E6F3F7"/>
      </a:accent1>
      <a:accent2>
        <a:srgbClr val="FFFF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40909"/>
      </a:hlink>
      <a:folHlink>
        <a:srgbClr val="FEF0CD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714</TotalTime>
  <Words>1591</Words>
  <Application>Microsoft Office PowerPoint</Application>
  <PresentationFormat>Předvádění na obrazovce (4:3)</PresentationFormat>
  <Paragraphs>156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Papír</vt:lpstr>
      <vt:lpstr>Prezentace aplikace PowerPoint</vt:lpstr>
      <vt:lpstr>Románská kultura v Čechách</vt:lpstr>
      <vt:lpstr>Románská kultura – umění v západní a střední Evropě v letech 1000 – 1200 Původ</vt:lpstr>
      <vt:lpstr>Jak poznáme románskou stavbu?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Architektura – typy staveb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Malířství a sochařství</vt:lpstr>
      <vt:lpstr>Prezentace aplikace PowerPoint</vt:lpstr>
      <vt:lpstr>Literatura</vt:lpstr>
      <vt:lpstr>Prezentace aplikace PowerPoint</vt:lpstr>
      <vt:lpstr>Hudba</vt:lpstr>
      <vt:lpstr>Prezentace aplikace PowerPoint</vt:lpstr>
      <vt:lpstr>Prezentace aplikace PowerPoint</vt:lpstr>
      <vt:lpstr>Románská kultura v Čechách zápis</vt:lpstr>
      <vt:lpstr>Románská kultura v Čechách zápis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Románská kultura v Čechách</dc:title>
  <dc:creator>PetrPan</dc:creator>
  <cp:lastModifiedBy>Plechata</cp:lastModifiedBy>
  <cp:revision>220</cp:revision>
  <dcterms:created xsi:type="dcterms:W3CDTF">2011-08-25T16:02:47Z</dcterms:created>
  <dcterms:modified xsi:type="dcterms:W3CDTF">2013-05-19T08:28:48Z</dcterms:modified>
</cp:coreProperties>
</file>